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56" r:id="rId5"/>
    <p:sldId id="258" r:id="rId6"/>
    <p:sldId id="257" r:id="rId7"/>
    <p:sldId id="259" r:id="rId8"/>
    <p:sldId id="271" r:id="rId9"/>
    <p:sldId id="267" r:id="rId10"/>
    <p:sldId id="268" r:id="rId11"/>
    <p:sldId id="274" r:id="rId12"/>
    <p:sldId id="275" r:id="rId13"/>
    <p:sldId id="276" r:id="rId14"/>
    <p:sldId id="277" r:id="rId15"/>
    <p:sldId id="272" r:id="rId16"/>
    <p:sldId id="273" r:id="rId17"/>
    <p:sldId id="265" r:id="rId18"/>
    <p:sldId id="260" r:id="rId19"/>
    <p:sldId id="269" r:id="rId20"/>
    <p:sldId id="261" r:id="rId21"/>
    <p:sldId id="270" r:id="rId22"/>
    <p:sldId id="262" r:id="rId23"/>
    <p:sldId id="263" r:id="rId24"/>
    <p:sldId id="266" r:id="rId25"/>
  </p:sldIdLst>
  <p:sldSz cx="12192000" cy="6858000"/>
  <p:notesSz cx="6858000" cy="9144000"/>
  <p:embeddedFontLst>
    <p:embeddedFont>
      <p:font typeface="나눔고딕" panose="020B0600000101010101" charset="-127"/>
      <p:regular r:id="rId27"/>
    </p:embeddedFont>
    <p:embeddedFont>
      <p:font typeface="Arial Black" panose="020B0A04020102020204" pitchFamily="34" charset="0"/>
      <p:bold r:id="rId28"/>
    </p:embeddedFont>
    <p:embeddedFont>
      <p:font typeface="Inter" panose="020B0600000101010101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71309" autoAdjust="0"/>
  </p:normalViewPr>
  <p:slideViewPr>
    <p:cSldViewPr snapToGrid="0">
      <p:cViewPr>
        <p:scale>
          <a:sx n="75" d="100"/>
          <a:sy n="75" d="100"/>
        </p:scale>
        <p:origin x="102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정기계금을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다음으로 다음과 같이 간단한  데이터 </a:t>
            </a:r>
            <a:r>
              <a:rPr kumimoji="1" lang="en-US" altLang="ko-KR" baseline="0" dirty="0"/>
              <a:t>preprocessing</a:t>
            </a:r>
            <a:r>
              <a:rPr kumimoji="1" lang="ko-KR" altLang="en-US" baseline="0" dirty="0"/>
              <a:t>을 계획하고 있습니다</a:t>
            </a:r>
            <a:r>
              <a:rPr kumimoji="1" lang="en-US" altLang="ko-KR" baseline="0" dirty="0"/>
              <a:t>. </a:t>
            </a:r>
          </a:p>
          <a:p>
            <a:r>
              <a:rPr kumimoji="1" lang="ko-KR" altLang="en-US" baseline="0" dirty="0"/>
              <a:t> </a:t>
            </a:r>
            <a:endParaRPr kumimoji="1" lang="en-US" altLang="ko-KR" baseline="0" dirty="0"/>
          </a:p>
          <a:p>
            <a:r>
              <a:rPr kumimoji="1" lang="ko-KR" altLang="en-US" baseline="0" dirty="0"/>
              <a:t>첫번째로 </a:t>
            </a:r>
            <a:endParaRPr kumimoji="1" lang="en-US" altLang="ko-KR" baseline="0" dirty="0"/>
          </a:p>
          <a:p>
            <a:r>
              <a:rPr kumimoji="1" lang="en-US" altLang="ko-KR" baseline="0" dirty="0"/>
              <a:t>outlier data detection </a:t>
            </a:r>
            <a:r>
              <a:rPr kumimoji="1" lang="ko-KR" altLang="en-US" baseline="0" dirty="0"/>
              <a:t>한 후 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r>
              <a:rPr kumimoji="1" lang="ko-KR" altLang="en-US" baseline="0" dirty="0"/>
              <a:t>각각의 </a:t>
            </a:r>
            <a:r>
              <a:rPr kumimoji="1" lang="en-US" altLang="ko-KR" baseline="0" dirty="0"/>
              <a:t>numerical</a:t>
            </a:r>
            <a:r>
              <a:rPr kumimoji="1" lang="ko-KR" altLang="en-US" baseline="0" dirty="0"/>
              <a:t> 데이터의 </a:t>
            </a:r>
            <a:r>
              <a:rPr kumimoji="1" lang="en-US" altLang="ko-KR" baseline="0" dirty="0"/>
              <a:t>min </a:t>
            </a:r>
            <a:r>
              <a:rPr kumimoji="1" lang="ko-KR" altLang="en-US" baseline="0" dirty="0"/>
              <a:t>값과 </a:t>
            </a:r>
            <a:r>
              <a:rPr kumimoji="1" lang="en-US" altLang="ko-KR" baseline="0" dirty="0"/>
              <a:t>max </a:t>
            </a:r>
            <a:r>
              <a:rPr kumimoji="1" lang="ko-KR" altLang="en-US" baseline="0" dirty="0"/>
              <a:t>값을 알 </a:t>
            </a:r>
            <a:r>
              <a:rPr kumimoji="1" lang="ko-KR" altLang="en-US" baseline="0" dirty="0" err="1"/>
              <a:t>수있으므로</a:t>
            </a:r>
            <a:r>
              <a:rPr kumimoji="1" lang="ko-KR" altLang="en-US" baseline="0" dirty="0"/>
              <a:t> </a:t>
            </a:r>
            <a:endParaRPr kumimoji="1" lang="en-US" altLang="ko-KR" baseline="0" dirty="0"/>
          </a:p>
          <a:p>
            <a:r>
              <a:rPr kumimoji="1" lang="ko-KR" altLang="en-US" dirty="0" err="1"/>
              <a:t>피쳐</a:t>
            </a:r>
            <a:r>
              <a:rPr kumimoji="1" lang="ko-KR" altLang="en-US" dirty="0"/>
              <a:t> 스케일링의 </a:t>
            </a:r>
            <a:r>
              <a:rPr kumimoji="1" lang="en-US" altLang="ko-KR" dirty="0"/>
              <a:t>normalization</a:t>
            </a:r>
            <a:r>
              <a:rPr kumimoji="1" lang="ko-KR" altLang="en-US" dirty="0"/>
              <a:t>방식으로는 </a:t>
            </a:r>
            <a:r>
              <a:rPr kumimoji="1" lang="en-US" altLang="ko-KR" dirty="0"/>
              <a:t>min-max normalization</a:t>
            </a:r>
            <a:r>
              <a:rPr kumimoji="1" lang="ko-KR" altLang="en-US" dirty="0"/>
              <a:t>을 방식을 선택하였다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트레이닝 과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데이터를 나누는데 있어 </a:t>
            </a:r>
            <a:endParaRPr kumimoji="1" lang="en-US" altLang="ko-KR" dirty="0"/>
          </a:p>
          <a:p>
            <a:r>
              <a:rPr kumimoji="1" lang="en-US" altLang="ko-KR" dirty="0"/>
              <a:t>Cross</a:t>
            </a:r>
            <a:r>
              <a:rPr kumimoji="1" lang="en-US" altLang="ko-KR" baseline="0" dirty="0"/>
              <a:t> validation </a:t>
            </a:r>
            <a:r>
              <a:rPr kumimoji="1" lang="ko-KR" altLang="en-US" baseline="0" dirty="0"/>
              <a:t>교차 검증방식을 이용해서 나눌 것이다</a:t>
            </a:r>
            <a:r>
              <a:rPr kumimoji="1" lang="en-US" altLang="ko-KR" baseline="0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0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Inter"/>
              </a:rPr>
              <a:t>또한 다음과 같이 수업시간에 배운 알고리즘과 배우지 않은 알고리즘 등 다수의 알고리즘을 사용하고 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각각의 파라미터의 경우 </a:t>
            </a:r>
            <a:r>
              <a:rPr lang="en-US" altLang="ko-KR" b="0" i="0" dirty="0" err="1">
                <a:effectLst/>
                <a:latin typeface="Inter"/>
              </a:rPr>
              <a:t>gridsearch</a:t>
            </a:r>
            <a:r>
              <a:rPr lang="ko-KR" altLang="en-US" b="0" i="0" dirty="0">
                <a:effectLst/>
                <a:latin typeface="Inter"/>
              </a:rPr>
              <a:t>를 통해서 최적의 파라미터를 찾을 예정에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r>
              <a:rPr lang="ko-KR" altLang="en-US" b="0" i="0" dirty="0">
                <a:effectLst/>
                <a:latin typeface="Inter"/>
              </a:rPr>
              <a:t>후에  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이들 중 가장 결과가 좋은 </a:t>
            </a:r>
            <a:r>
              <a:rPr lang="en-US" altLang="ko-KR" b="0" i="0" dirty="0">
                <a:effectLst/>
                <a:latin typeface="Inter"/>
              </a:rPr>
              <a:t>model</a:t>
            </a:r>
            <a:r>
              <a:rPr lang="ko-KR" altLang="en-US" b="0" i="0" dirty="0">
                <a:effectLst/>
                <a:latin typeface="Inter"/>
              </a:rPr>
              <a:t>을 찾고 왜 결과가 좋을 수 밖에 없었는지에 대해서 까지도 분석을 진행할 예정입니다</a:t>
            </a:r>
            <a:r>
              <a:rPr lang="en-US" altLang="ko-KR" b="0" i="0" dirty="0">
                <a:effectLst/>
                <a:latin typeface="Inter"/>
              </a:rPr>
              <a:t>. </a:t>
            </a: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다음으로 클러스터링 입니다</a:t>
            </a:r>
            <a:r>
              <a:rPr lang="en-US" altLang="ko-KR" b="0" i="0" dirty="0">
                <a:effectLst/>
                <a:latin typeface="Inter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41147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world's population growth is expressed in colors on the map by year.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13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9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41147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dataset</a:t>
            </a:r>
            <a:r>
              <a:rPr lang="ko-KR" altLang="en-US" dirty="0"/>
              <a:t>의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들 중에서 </a:t>
            </a:r>
            <a:r>
              <a:rPr lang="en-US" altLang="ko-KR" dirty="0"/>
              <a:t>classification</a:t>
            </a:r>
            <a:r>
              <a:rPr lang="ko-KR" altLang="en-US" dirty="0"/>
              <a:t>의 정확도에 영향을 줄 것이라고 생각되는 </a:t>
            </a:r>
            <a:r>
              <a:rPr lang="en-US" altLang="ko-KR" dirty="0"/>
              <a:t>feature</a:t>
            </a:r>
            <a:r>
              <a:rPr lang="ko-KR" altLang="en-US" dirty="0"/>
              <a:t>들은 다음과 같습니다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age</a:t>
            </a:r>
            <a:r>
              <a:rPr lang="ko-KR" altLang="en-US" dirty="0"/>
              <a:t>는 나이에 따라 예금에 대해 생각하는 인식이 바뀌기에 결과에 영향을 줄 것이라 생각했습니다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Job</a:t>
            </a:r>
            <a:r>
              <a:rPr lang="ko-KR" altLang="en-US" dirty="0"/>
              <a:t>과 같은 경우는 직업에 따라 수익 차이가 발생하기에 결과에 영향을 줄 것이라 생각했습니다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Default feature</a:t>
            </a:r>
            <a:r>
              <a:rPr lang="ko-KR" altLang="en-US" dirty="0"/>
              <a:t>는 채무를 이행하지 않은 신용 불량 여부에 대해 나타내는 </a:t>
            </a:r>
            <a:r>
              <a:rPr lang="en-US" altLang="ko-KR" dirty="0"/>
              <a:t>feature</a:t>
            </a:r>
            <a:r>
              <a:rPr lang="ko-KR" altLang="en-US" dirty="0"/>
              <a:t>인데 신용 불량자의 경우 예금을 들기 힘들기에 결과에 영향을 줄 것이라 생각합니다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Housing</a:t>
            </a:r>
            <a:r>
              <a:rPr lang="ko-KR" altLang="en-US" dirty="0"/>
              <a:t>은 집 대출금 여부를 나타내는 </a:t>
            </a:r>
            <a:r>
              <a:rPr lang="en-US" altLang="ko-KR" dirty="0"/>
              <a:t>feature, loan</a:t>
            </a:r>
            <a:r>
              <a:rPr lang="ko-KR" altLang="en-US" dirty="0"/>
              <a:t>은 개인적인 대출 여부를 나타내는 </a:t>
            </a:r>
            <a:r>
              <a:rPr lang="en-US" altLang="ko-KR" dirty="0"/>
              <a:t>feature</a:t>
            </a:r>
            <a:r>
              <a:rPr lang="ko-KR" altLang="en-US" dirty="0"/>
              <a:t>로 대출금의 유무로 이것 또한 결과에 영향을 미칠 것이라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9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b="0" i="0" dirty="0">
                <a:effectLst/>
                <a:latin typeface="Inter"/>
              </a:rPr>
              <a:t>예금을 들 때 당시의 경제 상황이 예금 등록 여부 결정에 영향을 줄 수 있기에 다음과 같은 경제 정보를 나타내는 </a:t>
            </a:r>
            <a:r>
              <a:rPr lang="en-US" altLang="ko-KR" b="0" i="0" dirty="0">
                <a:effectLst/>
                <a:latin typeface="Inter"/>
              </a:rPr>
              <a:t>attribute</a:t>
            </a:r>
            <a:r>
              <a:rPr lang="ko-KR" altLang="en-US" b="0" i="0" dirty="0">
                <a:effectLst/>
                <a:latin typeface="Inter"/>
              </a:rPr>
              <a:t>들도 분류 정확도에 영향을 미칠 것으로 예상합니다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b="0" i="0" dirty="0">
              <a:effectLst/>
              <a:latin typeface="Inter"/>
            </a:endParaRP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b="0" i="0" dirty="0">
              <a:effectLst/>
              <a:latin typeface="Inter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Inter"/>
              </a:rPr>
              <a:t>경제 정보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r>
              <a:rPr lang="en-US" altLang="ko-KR" dirty="0" err="1"/>
              <a:t>Emp.var.rate</a:t>
            </a:r>
            <a:r>
              <a:rPr lang="en-US" altLang="ko-KR" dirty="0"/>
              <a:t>: </a:t>
            </a:r>
            <a:r>
              <a:rPr lang="ko-KR" altLang="en-US" dirty="0"/>
              <a:t>고용 변동률 </a:t>
            </a:r>
            <a:r>
              <a:rPr lang="en-US" altLang="ko-KR" dirty="0"/>
              <a:t>(</a:t>
            </a:r>
            <a:r>
              <a:rPr lang="ko-KR" altLang="en-US" dirty="0"/>
              <a:t>분기별 지표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Cons.price.idx</a:t>
            </a:r>
            <a:r>
              <a:rPr lang="en-US" altLang="ko-KR" dirty="0"/>
              <a:t>: </a:t>
            </a:r>
            <a:r>
              <a:rPr lang="ko-KR" altLang="en-US" dirty="0"/>
              <a:t>소비자 물가 지수 </a:t>
            </a:r>
            <a:r>
              <a:rPr lang="en-US" altLang="ko-KR" dirty="0"/>
              <a:t>(</a:t>
            </a:r>
            <a:r>
              <a:rPr lang="ko-KR" altLang="en-US" dirty="0"/>
              <a:t>월간 지표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Cons.conf.idx</a:t>
            </a:r>
            <a:r>
              <a:rPr lang="en-US" altLang="ko-KR" dirty="0"/>
              <a:t>: </a:t>
            </a:r>
            <a:r>
              <a:rPr lang="ko-KR" altLang="en-US" b="0" i="0" dirty="0">
                <a:effectLst/>
                <a:latin typeface="Inter"/>
              </a:rPr>
              <a:t>소비자 신뢰 지수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월간 지표</a:t>
            </a:r>
            <a:endParaRPr lang="en-US" altLang="ko-KR" dirty="0"/>
          </a:p>
          <a:p>
            <a:r>
              <a:rPr lang="en-US" altLang="ko-KR" dirty="0"/>
              <a:t>Euribor3m: </a:t>
            </a:r>
            <a:r>
              <a:rPr lang="en-US" altLang="ko-KR" dirty="0" err="1"/>
              <a:t>euribor</a:t>
            </a:r>
            <a:r>
              <a:rPr lang="en-US" altLang="ko-KR" dirty="0"/>
              <a:t> 3</a:t>
            </a:r>
            <a:r>
              <a:rPr lang="ko-KR" altLang="en-US" dirty="0"/>
              <a:t>개월 비율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일일 표시기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	Euribor =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고딕"/>
              </a:rPr>
              <a:t>유로화를 사용하는 유럽연합 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/>
              </a:rPr>
              <a:t>12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고딕"/>
              </a:rPr>
              <a:t>개국의 시중은행간 금리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/>
              </a:rPr>
              <a:t>.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dirty="0" err="1"/>
              <a:t>Nr.employed</a:t>
            </a:r>
            <a:r>
              <a:rPr lang="en-US" altLang="ko-KR" dirty="0"/>
              <a:t>: </a:t>
            </a:r>
            <a:r>
              <a:rPr lang="ko-KR" altLang="en-US" b="0" i="0" dirty="0">
                <a:effectLst/>
                <a:latin typeface="Inter"/>
              </a:rPr>
              <a:t>취업자 수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분기 별 지표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4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5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4644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</a:t>
            </a:r>
            <a:r>
              <a:rPr lang="ko-KR" altLang="en-US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4F86-64D5-4551-9FCA-33863B765C7C}"/>
              </a:ext>
            </a:extLst>
          </p:cNvPr>
          <p:cNvSpPr txBox="1"/>
          <p:nvPr/>
        </p:nvSpPr>
        <p:spPr>
          <a:xfrm>
            <a:off x="3783134" y="1887989"/>
            <a:ext cx="761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1. Outlier Data detection</a:t>
            </a:r>
          </a:p>
          <a:p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2A0F4-0085-41BA-8557-444D309A871A}"/>
              </a:ext>
            </a:extLst>
          </p:cNvPr>
          <p:cNvSpPr/>
          <p:nvPr/>
        </p:nvSpPr>
        <p:spPr>
          <a:xfrm>
            <a:off x="3783134" y="2243340"/>
            <a:ext cx="6096000" cy="22529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2. Feature Scaling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min-max normalization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299893-86D4-41D0-A30E-5E4AA8CBE2DC}"/>
              </a:ext>
            </a:extLst>
          </p:cNvPr>
          <p:cNvSpPr/>
          <p:nvPr/>
        </p:nvSpPr>
        <p:spPr>
          <a:xfrm>
            <a:off x="3783134" y="4851615"/>
            <a:ext cx="6096000" cy="1142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3. Splitting the Training and Test set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Cross validation 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C4E11C-3EB1-4ADD-A55E-FBF78FD41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97" y="4074165"/>
            <a:ext cx="2929004" cy="69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BAB72-8EED-46CB-993F-94B1F82513B7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7922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1BD7-D225-4318-8246-18E20253D278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4FD40-BDDD-4FEF-9D87-02EBA4B0667F}"/>
              </a:ext>
            </a:extLst>
          </p:cNvPr>
          <p:cNvSpPr txBox="1"/>
          <p:nvPr/>
        </p:nvSpPr>
        <p:spPr>
          <a:xfrm>
            <a:off x="4639774" y="19009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C7CA1-3808-4F1A-96A8-DEC21DF7FC14}"/>
              </a:ext>
            </a:extLst>
          </p:cNvPr>
          <p:cNvSpPr txBox="1"/>
          <p:nvPr/>
        </p:nvSpPr>
        <p:spPr>
          <a:xfrm>
            <a:off x="4825453" y="2495146"/>
            <a:ext cx="7119256" cy="358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  <a:r>
              <a:rPr lang="en-US" altLang="ko-KR" sz="22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  <a:r>
              <a:rPr lang="en-US" altLang="ko-KR" sz="22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</a:t>
            </a:r>
            <a:r>
              <a:rPr lang="ko-KR" altLang="en-US" sz="22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Tree</a:t>
            </a:r>
            <a:r>
              <a:rPr lang="en-US" altLang="ko-KR" sz="22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Random</a:t>
            </a:r>
            <a:r>
              <a:rPr lang="ko-KR" altLang="en-US" sz="22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Forest</a:t>
            </a:r>
            <a:r>
              <a:rPr lang="en-US" altLang="ko-KR" sz="22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GradientBoostingClassifier</a:t>
            </a:r>
            <a:endParaRPr lang="en-US" altLang="ko-KR" sz="22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XGBClassifier</a:t>
            </a:r>
            <a:endParaRPr lang="en-US" altLang="ko-KR" sz="22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GaussianNB</a:t>
            </a:r>
            <a:endParaRPr lang="en-US" altLang="ko-KR" sz="22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62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9" y="1007535"/>
            <a:ext cx="4024815" cy="402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600000101010101" charset="-18"/>
                <a:cs typeface="Airbnb Cereal App" panose="020B0600000101010101" charset="-18"/>
              </a:rPr>
              <a:t>show how each country's population changes over time.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600000101010101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Idea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12" y="4642883"/>
            <a:ext cx="10515600" cy="15308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By clustering the indicator dataset, we analyze how the population has changed by year.</a:t>
            </a:r>
          </a:p>
          <a:p>
            <a:pPr algn="l"/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It also visualizes these results by displaying them on a map.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B85924-9057-4F39-863D-405EE8C2C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8" y="1545608"/>
            <a:ext cx="2477849" cy="2477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7DCD4-889E-4B5A-8270-DBDA730D6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46" y="1957218"/>
            <a:ext cx="2041663" cy="20416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119038-BCC3-4D97-9655-1764FCB31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56" y="1883081"/>
            <a:ext cx="2051125" cy="205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E7193-9D13-4A82-9E83-3BBF857EF67C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997563" y="5745841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https://www.kaggle.com/worldbank/world-development-indicators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30FE4-F792-459E-86F9-E70B9CA5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3" y="1964375"/>
            <a:ext cx="2516881" cy="3314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4CD47E-6F8C-49BB-8643-DA94C6963BE2}"/>
              </a:ext>
            </a:extLst>
          </p:cNvPr>
          <p:cNvSpPr txBox="1"/>
          <p:nvPr/>
        </p:nvSpPr>
        <p:spPr>
          <a:xfrm>
            <a:off x="6017072" y="2286399"/>
            <a:ext cx="44363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Has 6 csv Files</a:t>
            </a:r>
          </a:p>
          <a:p>
            <a:endParaRPr lang="en-US" altLang="ko-KR" sz="32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Explore country development indicators from around the world</a:t>
            </a:r>
          </a:p>
          <a:p>
            <a:endParaRPr lang="en-US" altLang="ko-KR" sz="32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3478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– K Means, DBSCAN, EM</a:t>
            </a:r>
          </a:p>
          <a:p>
            <a:pPr lvl="1">
              <a:lnSpc>
                <a:spcPct val="150000"/>
              </a:lnSpc>
            </a:pPr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We will use the best of the three algorithms</a:t>
            </a: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7CA80-15AA-4E1F-BFBA-B8C50EB2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66" y="3619347"/>
            <a:ext cx="1295094" cy="1295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ADBAB3-FF06-412F-B7B8-8D0F9EB6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53" y="3619347"/>
            <a:ext cx="1396696" cy="1295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B177A8-6ECE-487A-B6EC-C234EEC5ED01}"/>
              </a:ext>
            </a:extLst>
          </p:cNvPr>
          <p:cNvSpPr txBox="1"/>
          <p:nvPr/>
        </p:nvSpPr>
        <p:spPr>
          <a:xfrm>
            <a:off x="2374900" y="53415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Visualization using PCA</a:t>
            </a:r>
          </a:p>
          <a:p>
            <a:pPr algn="l"/>
            <a:endParaRPr lang="en-US" altLang="ko-KR" sz="18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E255B-6D4D-44C0-BFE1-8AE35E54DFAA}"/>
              </a:ext>
            </a:extLst>
          </p:cNvPr>
          <p:cNvSpPr txBox="1"/>
          <p:nvPr/>
        </p:nvSpPr>
        <p:spPr>
          <a:xfrm>
            <a:off x="7366000" y="50595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</a:t>
            </a:r>
            <a:endParaRPr lang="ko-KR" altLang="en-US" sz="32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1030" name="Picture 6" descr="Population Growth Rate Growth Rate by Country : MapPorn">
            <a:extLst>
              <a:ext uri="{FF2B5EF4-FFF2-40B4-BE49-F238E27FC236}">
                <a16:creationId xmlns:a16="http://schemas.microsoft.com/office/drawing/2014/main" id="{EE1D401E-833B-4FD0-A53F-1F0DA2F9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10" y="2247746"/>
            <a:ext cx="5825775" cy="28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F27EC-ED2A-409E-9CD5-453A314BE99E}"/>
              </a:ext>
            </a:extLst>
          </p:cNvPr>
          <p:cNvSpPr txBox="1"/>
          <p:nvPr/>
        </p:nvSpPr>
        <p:spPr>
          <a:xfrm>
            <a:off x="2795710" y="5443879"/>
            <a:ext cx="7391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world's population growth is expressed in colors on the map by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72354-489E-4F66-BB49-3010E3154D99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Team member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5C4C8B-3F20-4A12-B669-006EE219292F}"/>
              </a:ext>
            </a:extLst>
          </p:cNvPr>
          <p:cNvSpPr/>
          <p:nvPr/>
        </p:nvSpPr>
        <p:spPr>
          <a:xfrm>
            <a:off x="1028102" y="1899822"/>
            <a:ext cx="1920487" cy="186612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5E4B8C-0642-4B92-B7D9-6B57D8C306FA}"/>
              </a:ext>
            </a:extLst>
          </p:cNvPr>
          <p:cNvSpPr/>
          <p:nvPr/>
        </p:nvSpPr>
        <p:spPr>
          <a:xfrm>
            <a:off x="3704540" y="1899822"/>
            <a:ext cx="1920487" cy="186612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13890-A93B-4A38-A72E-A1B169321224}"/>
              </a:ext>
            </a:extLst>
          </p:cNvPr>
          <p:cNvSpPr/>
          <p:nvPr/>
        </p:nvSpPr>
        <p:spPr>
          <a:xfrm>
            <a:off x="6380978" y="1899823"/>
            <a:ext cx="1920487" cy="186612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C525A01-ACC0-436D-93B2-A308100B4DDB}"/>
              </a:ext>
            </a:extLst>
          </p:cNvPr>
          <p:cNvSpPr/>
          <p:nvPr/>
        </p:nvSpPr>
        <p:spPr>
          <a:xfrm>
            <a:off x="9061404" y="1899823"/>
            <a:ext cx="1920487" cy="186612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450867-8B19-442F-8362-133F57095AD6}"/>
              </a:ext>
            </a:extLst>
          </p:cNvPr>
          <p:cNvSpPr txBox="1"/>
          <p:nvPr/>
        </p:nvSpPr>
        <p:spPr>
          <a:xfrm>
            <a:off x="8928411" y="4177290"/>
            <a:ext cx="218647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Student ID: 201835437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lxsz987@gmail.com</a:t>
            </a:r>
          </a:p>
          <a:p>
            <a:pPr algn="ctr"/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0540E9-8612-4EC3-BB8B-D343B8EE387C}"/>
              </a:ext>
            </a:extLst>
          </p:cNvPr>
          <p:cNvSpPr txBox="1"/>
          <p:nvPr/>
        </p:nvSpPr>
        <p:spPr>
          <a:xfrm>
            <a:off x="3366268" y="4177289"/>
            <a:ext cx="25970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tjddnjs970325@gmail.com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15246-18A5-43DF-9186-D07C9EEEF952}"/>
              </a:ext>
            </a:extLst>
          </p:cNvPr>
          <p:cNvSpPr txBox="1"/>
          <p:nvPr/>
        </p:nvSpPr>
        <p:spPr>
          <a:xfrm>
            <a:off x="6078994" y="4177289"/>
            <a:ext cx="25244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lch50484084@gmail.com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C61ADD-1699-4ABE-A98D-EC30E1C1B2BD}"/>
              </a:ext>
            </a:extLst>
          </p:cNvPr>
          <p:cNvSpPr txBox="1"/>
          <p:nvPr/>
        </p:nvSpPr>
        <p:spPr>
          <a:xfrm>
            <a:off x="726118" y="4177288"/>
            <a:ext cx="252445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byunghoonhwang97</a:t>
            </a:r>
            <a:b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@gmail.com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1802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47685"/>
            <a:ext cx="364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End-to-end data process</a:t>
            </a:r>
            <a:endParaRPr lang="ko-KR" altLang="en-US" sz="20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Evaluation methods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Tuning strategy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EFC2A-750D-417A-AA5E-A30B0958BDF8}"/>
              </a:ext>
            </a:extLst>
          </p:cNvPr>
          <p:cNvSpPr txBox="1"/>
          <p:nvPr/>
        </p:nvSpPr>
        <p:spPr>
          <a:xfrm>
            <a:off x="7255252" y="528795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06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09968-0AEF-4EE8-BCD1-B036A2FDCDA6}"/>
              </a:ext>
            </a:extLst>
          </p:cNvPr>
          <p:cNvSpPr txBox="1"/>
          <p:nvPr/>
        </p:nvSpPr>
        <p:spPr>
          <a:xfrm>
            <a:off x="8300911" y="529247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Conclusion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Schedule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836E145-37D5-4583-9AD8-00C1ABAE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48648"/>
              </p:ext>
            </p:extLst>
          </p:nvPr>
        </p:nvGraphicFramePr>
        <p:xfrm>
          <a:off x="842901" y="1619241"/>
          <a:ext cx="10506195" cy="4424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0885">
                  <a:extLst>
                    <a:ext uri="{9D8B030D-6E8A-4147-A177-3AD203B41FA5}">
                      <a16:colId xmlns:a16="http://schemas.microsoft.com/office/drawing/2014/main" val="2884310876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5423852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09788408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908739870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019452391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565441037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36861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Sun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Mon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Tue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Wed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Tur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Fri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Sat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0490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26017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0738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592216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00265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11/30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0171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9F1CE5-5521-4285-833B-C7E1F45AF45F}"/>
              </a:ext>
            </a:extLst>
          </p:cNvPr>
          <p:cNvSpPr/>
          <p:nvPr/>
        </p:nvSpPr>
        <p:spPr>
          <a:xfrm>
            <a:off x="842900" y="2353530"/>
            <a:ext cx="6012873" cy="208991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 Curation / Data Inspection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A4C24-9792-460B-A58D-4A5B102CADE0}"/>
              </a:ext>
            </a:extLst>
          </p:cNvPr>
          <p:cNvSpPr/>
          <p:nvPr/>
        </p:nvSpPr>
        <p:spPr>
          <a:xfrm>
            <a:off x="6855773" y="2353530"/>
            <a:ext cx="4493323" cy="208991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 Preprocessing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AAA21-8922-41BF-91C7-DC800A296D90}"/>
              </a:ext>
            </a:extLst>
          </p:cNvPr>
          <p:cNvSpPr/>
          <p:nvPr/>
        </p:nvSpPr>
        <p:spPr>
          <a:xfrm>
            <a:off x="842902" y="3210204"/>
            <a:ext cx="2990190" cy="208800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6AEBEB-5976-452B-A44B-61130EC216D5}"/>
              </a:ext>
            </a:extLst>
          </p:cNvPr>
          <p:cNvSpPr/>
          <p:nvPr/>
        </p:nvSpPr>
        <p:spPr>
          <a:xfrm>
            <a:off x="3833091" y="3210204"/>
            <a:ext cx="7516005" cy="19720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(Classification)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CA58B2-C574-46B6-82C1-65DABADD5D70}"/>
              </a:ext>
            </a:extLst>
          </p:cNvPr>
          <p:cNvSpPr/>
          <p:nvPr/>
        </p:nvSpPr>
        <p:spPr>
          <a:xfrm>
            <a:off x="846768" y="4042464"/>
            <a:ext cx="7516005" cy="208800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(Clustering)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A95C0C-6EE8-4B2F-AA60-AA17745ED1AE}"/>
              </a:ext>
            </a:extLst>
          </p:cNvPr>
          <p:cNvSpPr/>
          <p:nvPr/>
        </p:nvSpPr>
        <p:spPr>
          <a:xfrm>
            <a:off x="8367771" y="4780972"/>
            <a:ext cx="2981325" cy="217399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37DAC9-3CAC-445E-9B0D-C973B18E5FD8}"/>
              </a:ext>
            </a:extLst>
          </p:cNvPr>
          <p:cNvSpPr/>
          <p:nvPr/>
        </p:nvSpPr>
        <p:spPr>
          <a:xfrm>
            <a:off x="818663" y="4783935"/>
            <a:ext cx="7549107" cy="214436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 / Deployment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2B5A24-F986-42A9-8B83-0BC15226E2F5}"/>
              </a:ext>
            </a:extLst>
          </p:cNvPr>
          <p:cNvSpPr/>
          <p:nvPr/>
        </p:nvSpPr>
        <p:spPr>
          <a:xfrm>
            <a:off x="818664" y="5727216"/>
            <a:ext cx="4518644" cy="203827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4BEEA4-2A2B-4ECF-9516-27DF18352313}"/>
              </a:ext>
            </a:extLst>
          </p:cNvPr>
          <p:cNvSpPr/>
          <p:nvPr/>
        </p:nvSpPr>
        <p:spPr>
          <a:xfrm>
            <a:off x="5337309" y="5205846"/>
            <a:ext cx="1498683" cy="837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F331BB-1B26-4E3E-B10F-A8A1A5ED7F99}"/>
              </a:ext>
            </a:extLst>
          </p:cNvPr>
          <p:cNvSpPr txBox="1"/>
          <p:nvPr/>
        </p:nvSpPr>
        <p:spPr>
          <a:xfrm>
            <a:off x="5436077" y="5481722"/>
            <a:ext cx="139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Final Presentation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2E381B-3EEA-47B0-BF35-35D0E9ADBEDC}"/>
              </a:ext>
            </a:extLst>
          </p:cNvPr>
          <p:cNvSpPr/>
          <p:nvPr/>
        </p:nvSpPr>
        <p:spPr>
          <a:xfrm>
            <a:off x="8371638" y="4041518"/>
            <a:ext cx="2981325" cy="217399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5286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173888"/>
            <a:ext cx="44363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There is no data with NULL values.</a:t>
            </a: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B39A7-102F-4EAE-A257-E9A95947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376" y="4987456"/>
            <a:ext cx="4132668" cy="5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777489"/>
            <a:ext cx="71192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6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702167" y="1945824"/>
            <a:ext cx="8594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Age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(numeric)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We think the perception of deposits will vary depending on age.</a:t>
            </a: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Job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: type of job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It will have an impact because profits depend on jobs.</a:t>
            </a: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Default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: has credit in default?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(categorical)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Those who are credit in default will not hold deposits.</a:t>
            </a: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Housing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: has housing loan?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The loan of the house will affect deposit registration.</a:t>
            </a: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Loan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: has personal loan?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Individuals' loan status will affect deposit registration.</a:t>
            </a:r>
          </a:p>
          <a:p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CBC4A-9DE5-47E1-82B6-57F8788AE1BD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19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517724" y="2259205"/>
            <a:ext cx="9616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employment variation rate - quarterly indicator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price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confidence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3 month rate - daily indicator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number of employees - quarterly indicator </a:t>
            </a:r>
            <a:r>
              <a:rPr lang="en-US" altLang="ko-KR" sz="2000" dirty="0">
                <a:solidFill>
                  <a:srgbClr val="FF660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  <a:endParaRPr lang="ko-KR" altLang="en-US" sz="2000" dirty="0">
              <a:solidFill>
                <a:srgbClr val="FF6600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50706C4-D370-482A-A81C-280C8C6025E9}"/>
              </a:ext>
            </a:extLst>
          </p:cNvPr>
          <p:cNvSpPr/>
          <p:nvPr/>
        </p:nvSpPr>
        <p:spPr>
          <a:xfrm>
            <a:off x="2197346" y="5168311"/>
            <a:ext cx="1094839" cy="646332"/>
          </a:xfrm>
          <a:prstGeom prst="rightArrow">
            <a:avLst>
              <a:gd name="adj1" fmla="val 50000"/>
              <a:gd name="adj2" fmla="val 687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6117B-F737-4ABB-8B6E-7A76A51240FD}"/>
              </a:ext>
            </a:extLst>
          </p:cNvPr>
          <p:cNvSpPr txBox="1"/>
          <p:nvPr/>
        </p:nvSpPr>
        <p:spPr>
          <a:xfrm>
            <a:off x="2970136" y="5004877"/>
            <a:ext cx="7388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Economic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conditions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can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affect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people's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enrollment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in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deposits</a:t>
            </a:r>
            <a:r>
              <a:rPr lang="ko-KR" altLang="en-US" sz="2400" b="1" dirty="0">
                <a:solidFill>
                  <a:srgbClr val="FCD77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A8A0-3CE4-445F-8B9D-87036AD14B13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1871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9A731-1AFB-4C38-AA20-B9BFF22AF73B}"/>
              </a:ext>
            </a:extLst>
          </p:cNvPr>
          <p:cNvSpPr txBox="1"/>
          <p:nvPr/>
        </p:nvSpPr>
        <p:spPr>
          <a:xfrm>
            <a:off x="3162408" y="1529383"/>
            <a:ext cx="80391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Social and economic context attributes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1"/>
                </a:solidFill>
                <a:effectLst/>
                <a:latin typeface="Inter" panose="020B0600000101010101" charset="0"/>
              </a:rPr>
              <a:t>Emp.var.rate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: employment variation rate - quarterly indicator (numeric)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1"/>
                </a:solidFill>
                <a:effectLst/>
                <a:latin typeface="Inter" panose="020B0600000101010101" charset="0"/>
              </a:rPr>
              <a:t>Cons.price.idx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: consumer price index - monthly indicator (numeric)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1"/>
                </a:solidFill>
                <a:effectLst/>
                <a:latin typeface="Inter" panose="020B0600000101010101" charset="0"/>
              </a:rPr>
              <a:t>Cons.conf.idx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: consumer confidence index - monthly indicator (numeric)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Euribor3m: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Inter" panose="020B0600000101010101" charset="0"/>
              </a:rPr>
              <a:t>euribor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 3 month rate - daily indicator (numeric)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chemeClr val="bg1"/>
                </a:solidFill>
                <a:effectLst/>
                <a:latin typeface="Inter" panose="020B0600000101010101" charset="0"/>
              </a:rPr>
              <a:t>Nr.employed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: number of employees - quarterly indicator (numeric)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Age (numeric)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Job : type of job (categorical: 'admin.', 'blue-collar', 'entrepreneur', 'housemaid', 'management', 'retired', 'self-employed', 'services', 'student', 'technician', 'unemployed', 'unknown')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Marital : marital status (categorical: 'divorced', 'married', 'single', 'unknown' ; note: 'divorced' means divorced or widowed)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Default: has credit in default? (categorical: 'no', 'yes', 'unknown')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Housing: has housing loan? (categorical: 'no', 'yes', 'unknown')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nter" panose="020B0600000101010101" charset="0"/>
              </a:rPr>
              <a:t>Loan: has personal loan? (categorical: 'no', 'yes', 'unknown')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4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08" y="1628014"/>
            <a:ext cx="5152537" cy="51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1435</Words>
  <Application>Microsoft Office PowerPoint</Application>
  <PresentationFormat>와이드스크린</PresentationFormat>
  <Paragraphs>313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Inter</vt:lpstr>
      <vt:lpstr>맑은 고딕</vt:lpstr>
      <vt:lpstr>Arial Black</vt:lpstr>
      <vt:lpstr>나눔고딕</vt:lpstr>
      <vt:lpstr>Arial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Dataset</vt:lpstr>
      <vt:lpstr>Dataset</vt:lpstr>
      <vt:lpstr>Dataset</vt:lpstr>
      <vt:lpstr>Dataset</vt:lpstr>
      <vt:lpstr>Data Preprocessing</vt:lpstr>
      <vt:lpstr>Brief Description</vt:lpstr>
      <vt:lpstr>Project Title</vt:lpstr>
      <vt:lpstr>Project Idea</vt:lpstr>
      <vt:lpstr>Dataset</vt:lpstr>
      <vt:lpstr>Brief Description</vt:lpstr>
      <vt:lpstr>Brief Description</vt:lpstr>
      <vt:lpstr>Team member</vt:lpstr>
      <vt:lpstr>Schedule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황병훈</cp:lastModifiedBy>
  <cp:revision>49</cp:revision>
  <dcterms:created xsi:type="dcterms:W3CDTF">2020-10-29T14:25:17Z</dcterms:created>
  <dcterms:modified xsi:type="dcterms:W3CDTF">2020-11-29T17:56:51Z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